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Alfa Slab On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AlfaSlabOn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jpg"/><Relationship Id="rId4" Type="http://schemas.openxmlformats.org/officeDocument/2006/relationships/image" Target="../media/image0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Relationship Id="rId4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jp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jpg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solidFill>
                  <a:srgbClr val="FFFFFF"/>
                </a:solidFill>
              </a:rPr>
              <a:t>กาพย์เห่เรือ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solidFill>
                  <a:srgbClr val="CCCCCC"/>
                </a:solidFill>
              </a:rPr>
              <a:t>รายงานกลุ่มวิชาภาษาไทย เสนอ อาจารย์พนมศักดิ์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แก่นเรื่อง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73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2400">
                <a:solidFill>
                  <a:srgbClr val="000000"/>
                </a:solidFill>
              </a:rPr>
              <a:t>วัตถุประสงค์ในการแต่ง ได้แก่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th" sz="2400">
                <a:solidFill>
                  <a:srgbClr val="000000"/>
                </a:solidFill>
              </a:rPr>
              <a:t>การแสดงควางดงามของธรรมชาติแก่ผู้อ่าน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th" sz="2400">
                <a:solidFill>
                  <a:srgbClr val="000000"/>
                </a:solidFill>
              </a:rPr>
              <a:t>แสดงอรรถรสและความงดงานของวรรณคดีและธรรมชาติสองข้างทาง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th" sz="2400">
                <a:solidFill>
                  <a:srgbClr val="000000"/>
                </a:solidFill>
              </a:rPr>
              <a:t>ให้ผู้อ่านเกิดความรักในธรรมชาติและความเพลิดเพลิน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th" sz="2400">
                <a:solidFill>
                  <a:srgbClr val="000000"/>
                </a:solidFill>
              </a:rPr>
              <a:t>เพื่อบรรยายอารมณ์ ความรู้สึกต่างๆของกวี เช่น ความทุกข์ของการจากลาระหว่างกวีกับนางอันเป็นที่รัก ด้วยความรักและความอาลัย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925" y="315225"/>
            <a:ext cx="2542073" cy="16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715825" y="2224325"/>
            <a:ext cx="8520600" cy="841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th" sz="2800"/>
              <a:t>การพิจารณาการใช้ภาษาในวรรณคดีและวรรณกรรม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การสรรคำ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586750"/>
            <a:ext cx="8520600" cy="300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 u="sng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ในบทเห่ กวีได้เลือกสรรคำให้เหมาะกับยศของแต่ละบุคคล เช่น ในกาพย์เห่เรือ ได้พูดถึงพระมหากษัตริย์ ก็ได้เลือกใช้คำราชาศัพท์ในการบรรยายพฤติกรรมให้เหมาะสม เช่น คำว่า “พระเสด็จ” เพื่อกล่าวให้รู้ยศของกษัตริย์ ส่วนในบทที่กวีได้กล่าวถึงนางอันเป็นที่รัก กวีได้ใช้สรรพนามแทนนางด้วยคำว่า “เจ้า” ให้เหมาะกับบทบาทของนางอันเป็นที่รัก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97975" y="1213675"/>
            <a:ext cx="8915400" cy="9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th" sz="2400" u="sng"/>
              <a:t>เลือกใช้คำให้เหมาะสมกับเรื่องและฐานะของบุคคลในเรื่อง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167" y="372882"/>
            <a:ext cx="2433333" cy="9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การเรียบเรียงคำ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738175"/>
            <a:ext cx="8520600" cy="30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38735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ปางเสด็จประเวศด้าว   ชลาไลย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ทรงรัตนพิมานไชย   		กิ่งแก้ว</a:t>
            </a:r>
          </a:p>
          <a:p>
            <a:pPr indent="38735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พรั่งพร้อมพวกพลไกร  แหนแห่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เรือกระบวนต้นแพร้ว   		เพลิศพริ้งพายทอง ฯ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หมายถึงการกวีอธิบายการออกเรือพร้อมกับมีไพร่พลนั้นพายกันอย่างพร้อมเพียงสวยงาม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050">
              <a:solidFill>
                <a:srgbClr val="444444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311700" y="11654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th" sz="2400" u="sng"/>
              <a:t>2.1 เรียงข้อความที่บรรจุความสำคัญไว้ท้ายสุด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 u="sng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2675" y="256250"/>
            <a:ext cx="2236974" cy="16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334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การเรียบเรียงคำ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836975"/>
            <a:ext cx="8520600" cy="319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000000"/>
                </a:solidFill>
              </a:rPr>
              <a:t>คชสีทีผาดเผ่น    	ดูดังเป็นเห็นขบขัน</a:t>
            </a:r>
          </a:p>
          <a:p>
            <a:pPr indent="-6985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ราชสีห์ทียืนยัน   		คั่นสองคู่ดูยิ่งยง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เรือม้าหน้ามุ่งน้ำ    		แล่นเฉื่อยฉ่ำลำระหง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เพียงม้าอาชาทรง   		องค์พระพายผายผันผยอง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เรือสิงห์วิ่งเผ่นโผน    	โจนตามคลื่นฝืนฝาฟอง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ดูยิ่งสิงห์ลำพอง   		เป็นแถวท่องล่องตามกัน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นาคาหน้าดังเป็น   		ดูขะเม่นเห็นขบขัน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38735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หมายถึงการใช้ชื่อสัตว์ในการขนานในกาพย์เห่เรือ</a:t>
            </a:r>
          </a:p>
          <a:p>
            <a:pPr indent="38735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146950" y="11410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th" sz="2400" u="sng"/>
              <a:t>2.2 การเรียบเรียงคำ วลี หรือ ปนระโยคที่มีความสำคัญเท่าๆกัน เคียงขนานกันไป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9700" y="1533825"/>
            <a:ext cx="1643025" cy="246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334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th"/>
              <a:t>การเรียบเรียงคำ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371650"/>
            <a:ext cx="8520600" cy="35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387350"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เวรามาทันแล้ว                                จึงจำแคล้วแก้วโกมล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ให้แค้นแสนสุดทน                                       ทุกข์ถึงเจ้าเศร้าเสียดาย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งามทรงวงดั่งวาด                             งามมารยาทนาดกรกราย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งามพริ้มยิ้มแย้มพราย                                    งามคำหวานลานใจถวิล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แต่เช้าเท่าถึงเย็น                              กล้ำกลืนเข็ญเป็นอาจิณ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ชายใดในแผ่นดิน                                          ไม่เหมือนพี่ที่ตรอมใจ</a:t>
            </a: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th">
                <a:solidFill>
                  <a:srgbClr val="000000"/>
                </a:solidFill>
              </a:rPr>
              <a:t>กวีนั้นใช้เนื้อหาเข้มข้นเอาไว้ขั้นสุดท้ายของบท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208200" y="1017725"/>
            <a:ext cx="9050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th" sz="1800" u="sng"/>
              <a:t>2.3 เรียบเรียงเนื้อหาเข้มข้นตามลำดับดุจจนถึงขั้นสุดท้ายตามลำดับ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การใช้โวหาร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836975"/>
            <a:ext cx="8520600" cy="273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ตลอดสองข้างทาง กวีได้เปรียบสิ่งงดงามที่ได้เห็นกับนางอันเป็นที่รัก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เปรียบความงดงามของดอกไม้ต่างๆ เช่น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38735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พุดจีบกลีบแสล้ม		พิกุลแกมแซมสุกรม</a:t>
            </a:r>
          </a:p>
          <a:p>
            <a:pPr indent="38735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หอมชวยรวยตามลม	เหมือนกลิ่นน้องต้องติดใจ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ในบทนี้กวีได้เปรียบเทียบกลื่นของนางอันเป็นที่รักกับกลิ่นหอมของดอกไม้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u="sng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378375" y="1141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th" sz="2400" u="sng"/>
              <a:t>1.การเปรียบเทียบสิ่งหนึ่งเหมือนอีกสิ่งหนึ่ง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6250" y="380595"/>
            <a:ext cx="1530691" cy="138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การใช้โวหาร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2192125"/>
            <a:ext cx="8520600" cy="224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กวีได้เปรียบพันธุ์ไม้นานาชนิด ให้มีกิริยาอาการเหมือนมนุษย์ ตัวอย่างเช่น</a:t>
            </a:r>
          </a:p>
          <a:p>
            <a:pPr indent="38735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มะลิวัลย์พันจิกจวง	ดอกเป็นพวกร่วงเรณู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000000"/>
                </a:solidFill>
              </a:rPr>
              <a:t>หอมมาน่าเอ็นดู		ชูชื่นจิตคิดวนิดา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บทนี้กวีได้กล่าวว่า “มะลิวัลย์พันจิกจวง” ซึ่งวรรคนี้ทำให้รู้สึกว่า มะลิวัลย์มีลักษณะท่าทางที่คล้ายมนุษย์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u="sng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311700" y="1262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th" sz="2400" u="sng"/>
              <a:t>2.การสมมุติสิ่งต่างๆ ให้มีกิริยาอาการ มีความรู้สึกเหมือนมนุษย์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2100" y="3362621"/>
            <a:ext cx="2117799" cy="15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th"/>
              <a:t>การใช้โวหาร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861450"/>
            <a:ext cx="8520600" cy="270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ในกาพย์เห่เรือ กวีได้มีการกล่าวเกินจริงเพื่อให้ผู้อ่านเกิดความสนุกและมีอรรถรสมากยิ่งขึ้น เช่น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38735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เพียนทองงามดั่งทอง	ไม่เหมือนน้องห่มตาดพราย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กระแหแหห่างชาย	ดั่งสายสวาทคลาดจากสม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กวีได้เปรียบเปรยชื่อของ “ปลาตะเพียนทอง”ว่ามีความงามดั่งทอง ซึ่งเป็นการเปรียบเปรยที่มากกว่าความจริง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402850" y="10177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th" sz="2400" u="sng"/>
              <a:t>3.การกล่าวผิดไปจากที่เป็นจริง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29675" y="1229900"/>
            <a:ext cx="8466600" cy="244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4800"/>
              <a:t>การอ่านและพิจารณาประโยชน์</a:t>
            </a:r>
          </a:p>
          <a:p>
            <a:pPr lvl="0">
              <a:spcBef>
                <a:spcPts val="0"/>
              </a:spcBef>
              <a:buNone/>
            </a:pPr>
            <a:r>
              <a:rPr lang="th" sz="4800"/>
              <a:t>                    หรือ</a:t>
            </a:r>
          </a:p>
          <a:p>
            <a:pPr lvl="0">
              <a:spcBef>
                <a:spcPts val="0"/>
              </a:spcBef>
              <a:buNone/>
            </a:pPr>
            <a:r>
              <a:rPr lang="th" sz="4800"/>
              <a:t>คุณค่าในวรรณคดีและวรรณกรรม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solidFill>
                  <a:srgbClr val="FF0000"/>
                </a:solidFill>
              </a:rPr>
              <a:t>สมาชิก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434150"/>
            <a:ext cx="8520600" cy="254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FFFF"/>
                </a:solidFill>
              </a:rPr>
              <a:t>นายกนกพิชญ์ สิทธิ์ ชั้นมัธยมศึกษาปีที่ 11/9  เลขที่ 4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FFFF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FFFF"/>
                </a:solidFill>
              </a:rPr>
              <a:t>นายศุภชีพ ทองรอง ชั้นมัธยมศึกษาปีที่ 11/9 เลขที่ 16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FFFF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FFFF"/>
                </a:solidFill>
              </a:rPr>
              <a:t>นางสาวภัสธร ยอดชัยพฤกษ์ ชั้นมัธยมศึกษาปีที่ 11/9 เลขที่ 19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คุณค่าด้านปัญญา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เมื่ออ่านกาพย์เห่เรือผู้อ่านจะได้รับความรู้มากมาย เช่น ชื่อเรือในพิธีนั้นก็เป็นสิ่งที่คน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ไทยหลายคนนั้นไม่ทราบ หรือ พรรณไม้ต่างๆที่หาดูได้ยากรวมทั้งสัตว์ต่างๆ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 u="sng">
                <a:solidFill>
                  <a:srgbClr val="000000"/>
                </a:solidFill>
              </a:rPr>
              <a:t>ชื่อเรือ: </a:t>
            </a:r>
            <a:r>
              <a:rPr lang="th" sz="2400">
                <a:solidFill>
                  <a:srgbClr val="000000"/>
                </a:solidFill>
              </a:rPr>
              <a:t>ครุธคู่ชัก คชสีห์ใหญ่ สมุหะพระกระลาโหม อินทรีทิพย์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 u="sng">
                <a:solidFill>
                  <a:srgbClr val="000000"/>
                </a:solidFill>
              </a:rPr>
              <a:t>ชื่อสัตว์:</a:t>
            </a:r>
            <a:r>
              <a:rPr lang="th" sz="2400">
                <a:solidFill>
                  <a:srgbClr val="000000"/>
                </a:solidFill>
              </a:rPr>
              <a:t> นกดุเหว่า นกโนรี ปลาชะแวง ปลาห่างไก่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 u="sng">
                <a:solidFill>
                  <a:srgbClr val="000000"/>
                </a:solidFill>
              </a:rPr>
              <a:t>ชื่อพรรณไม้:</a:t>
            </a:r>
            <a:r>
              <a:rPr lang="th" sz="2400">
                <a:solidFill>
                  <a:srgbClr val="000000"/>
                </a:solidFill>
              </a:rPr>
              <a:t> สุกรม แต้ว ลำดวน มะลิวัลย์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คุณค่าด้านสังคม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544375"/>
            <a:ext cx="8520600" cy="277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38735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กาพย์เห่เรือแสดงถึงความเป็นเลิศทางด้านวรรณคดีและศิลปะของชาติไทย ประเพณี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000000"/>
                </a:solidFill>
              </a:rPr>
              <a:t>เห่เรือนั้นเป้นภูมิปัญญาอย่างหนึ่งของชาวไทย เรือพระราชพิธี และประเพณีเห่เรือ เป็นมรดกทางวัฒนธรรม ซึ่งบรรพบุรุษได้สร้างไว้ให้แก่คนรุ่นต่อมา ยากที่ชาติอื่นใดในโลกจะเหมือนได้ เรือพระราชพิธีเป็นงานศิลปะอันทรงคุณค่าสูง ฝีมือประณีต แสดงวิชาศิลปะการช่างอย่างเป็นเอก และได้สร้างสมจนเป็นขนบธรรมเนียมประเพณี อันเป็นความภาคภูมิใจในชาติได้อย่างยอดเยี่ยมเรือที่เอาไว้ใช้เห่สามารถนำไปใช้จริงได้ซึ่ง แสดงถึงความสามรถในการสร้างสรรค์ และ ลวดลายที่ได้ออกแบบและสีสันนั้น แสดงถึงความเป็นเลิศในด้านศิลปะที่โดดเด่น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 u="sng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คุณค่าด้านการใช้ภาษา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715825"/>
            <a:ext cx="8520600" cy="22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กาพย์เห่เรือเป็นวรรณคดีที่รวบรวมการใช้โวหารและการใช้คำ เช่นคำพ้องเสียง เลียนแบบเสียงธรรมชาติ อุปมาอุปไม กาพย์เห่เรือเป็นวรรณคดีที่ได้รับการยอมรับว่าได้แต่งมาดีแล้ว วรรณคดีเรื่องนี้ได้แสดงถึงความเป็นเลิศทางด้านการเขียนและใช้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ภาษาของคนไทย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ขอบคุณ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514800" y="976250"/>
            <a:ext cx="8114400" cy="325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4800"/>
              <a:t>  การอ่านและพิจารณาเนื้อหา</a:t>
            </a:r>
          </a:p>
          <a:p>
            <a:pPr lvl="0">
              <a:spcBef>
                <a:spcPts val="0"/>
              </a:spcBef>
              <a:buNone/>
            </a:pPr>
            <a:r>
              <a:rPr lang="th" sz="4800"/>
              <a:t>                   และ</a:t>
            </a:r>
          </a:p>
          <a:p>
            <a:pPr lvl="0">
              <a:spcBef>
                <a:spcPts val="0"/>
              </a:spcBef>
              <a:buNone/>
            </a:pPr>
            <a:r>
              <a:rPr lang="th" sz="4800"/>
              <a:t>กลวิธีในวรรรคดีและวรรณกรรม</a:t>
            </a:r>
          </a:p>
          <a:p>
            <a:pPr lvl="0">
              <a:spcBef>
                <a:spcPts val="0"/>
              </a:spcBef>
              <a:buNone/>
            </a:pPr>
            <a:r>
              <a:rPr lang="th" sz="4800">
                <a:solidFill>
                  <a:srgbClr val="FF0000"/>
                </a:solidFill>
              </a:rPr>
              <a:t>	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เนื้อเรื่อง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513050"/>
            <a:ext cx="8520600" cy="211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38735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บทเห่เรือฉบับเก่าแก่ที่สุดที่มีต้นฉบับตกทอดมาถึงปัจจุบัน คือพระนิพนธ์เจ้าฟ้าธรรมธิเบศรหรือเจ้าฟ้ากุ้ง พระองค์ทรงนิพนธ์เพื่อใช้เป็นบทเห่เรือพระที่นั่งเมื่อครั้งตามเสด็จสมเด็จพระราชบิดาไปนมัสการพระพุทธบาท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3190">
            <a:off x="4802075" y="3520003"/>
            <a:ext cx="3150249" cy="12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เนื้อเรื่อง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2400">
                <a:solidFill>
                  <a:srgbClr val="000000"/>
                </a:solidFill>
              </a:rPr>
              <a:t>ประกอบไปด้วย บทเห่ 2 ชุด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th" sz="2400">
                <a:solidFill>
                  <a:srgbClr val="000000"/>
                </a:solidFill>
              </a:rPr>
              <a:t>บทเห่ชมพยุหยาตราทางชลมาค</a:t>
            </a: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th" sz="2400">
                <a:solidFill>
                  <a:srgbClr val="000000"/>
                </a:solidFill>
              </a:rPr>
              <a:t>บทชมธรรมชาติ พรรณนาความสวยงามของเรือ ปลา ดอกไม้ และเปรียกับนางอันเป็นที่รัก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th" sz="2400">
                <a:solidFill>
                  <a:srgbClr val="000000"/>
                </a:solidFill>
              </a:rPr>
              <a:t>2.	บทเห่กากี เห่สังวาส และเห่ครวญ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7825" y="3020475"/>
            <a:ext cx="1366524" cy="186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โครงเรื่อง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568850"/>
            <a:ext cx="8520600" cy="211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3873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กาพย์เห่เรือพระราชนิพนธ์ของพระมหากษัตริย์มีเนื้อเรื่อง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เกี่ยวการเดินทางทางน้ำของพระมหากษัตริย์ในสมัยอดีตโดยรูปแบบการเดินทางแบบพยุหยาตราทางชลมาคมีบทร้องประกอบการเดิน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th" sz="2400">
                <a:solidFill>
                  <a:srgbClr val="000000"/>
                </a:solidFill>
              </a:rPr>
              <a:t>ทาง โดยพรรณาถึงสิ่งแวดล้อมเช่น เรือ นก ต้นไม้ ปลา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98822">
            <a:off x="2380617" y="3706680"/>
            <a:ext cx="1989825" cy="95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3681">
            <a:off x="4910275" y="3539624"/>
            <a:ext cx="2372450" cy="12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ตัวละคร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2400">
                <a:solidFill>
                  <a:srgbClr val="000000"/>
                </a:solidFill>
              </a:rPr>
              <a:t>ในกาพย์เห่เรือ มี2ตัวละครหลัก ได้แก่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th" sz="2400">
                <a:solidFill>
                  <a:srgbClr val="000000"/>
                </a:solidFill>
              </a:rPr>
              <a:t>กวี</a:t>
            </a:r>
          </a:p>
          <a:p>
            <a:pPr lvl="0" rtl="0">
              <a:spcBef>
                <a:spcPts val="0"/>
              </a:spcBef>
              <a:buNone/>
            </a:pPr>
            <a:r>
              <a:rPr lang="th" sz="2400">
                <a:solidFill>
                  <a:srgbClr val="000000"/>
                </a:solidFill>
              </a:rPr>
              <a:t>-	ตัวละครหลักในการดำเนินเรื่อง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th" sz="2400">
                <a:solidFill>
                  <a:srgbClr val="000000"/>
                </a:solidFill>
              </a:rPr>
              <a:t>-	มีนิสัยช่างสังเกต ชอบการชมวิว และการพรรณนาถึงความสวยงามของธรรมชาติตลอดสองข้างทาง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8363" y="1152475"/>
            <a:ext cx="2751037" cy="14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ตัวละคร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598850"/>
            <a:ext cx="8520600" cy="194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 sz="2400">
                <a:solidFill>
                  <a:srgbClr val="000000"/>
                </a:solidFill>
              </a:rPr>
              <a:t>2. นางอันเป็นที่รัก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th" sz="2400">
                <a:solidFill>
                  <a:srgbClr val="000000"/>
                </a:solidFill>
              </a:rPr>
              <a:t>ไม่ได้มีบทบาทในเรื่อง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th" sz="2400">
                <a:solidFill>
                  <a:srgbClr val="000000"/>
                </a:solidFill>
              </a:rPr>
              <a:t>แต่เป็นบุคคลที่กวีได้พรรณนาถึงด้วยความรักและ โหยหา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9675" y="445025"/>
            <a:ext cx="1828600" cy="216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บทรำพึงรำพัน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50475" y="1238225"/>
            <a:ext cx="8520600" cy="330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400">
                <a:solidFill>
                  <a:srgbClr val="000000"/>
                </a:solidFill>
              </a:rPr>
              <a:t>ในกาพย์เห่เรือของเจ้าฟ้าธรรมธิเบศรนั้นไม่มีบทเจรจา แต่ว่ามีบทรำพึงรำพันที่กวีกล่าวถึงนางอันเป็นที่รัก โดยใช้ถ้อยคำที่ไพเราะ เข้าใจง่าย มีความหมายแจ่มแจ้งทุกคำ ทำให้ผู่อ่านเข้าใจถึงอารมณ์ของผู้ที่มีความรักและเป็นทุกข์เพราะรัก เช่น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400">
                <a:solidFill>
                  <a:srgbClr val="000000"/>
                </a:solidFill>
              </a:rPr>
              <a:t>ยามสองฆ้องยามย่ำ		ทุกคืนค่ำย่ำยกเอ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400">
                <a:solidFill>
                  <a:srgbClr val="000000"/>
                </a:solidFill>
              </a:rPr>
              <a:t>เสียงปี่มี่ครวญเครง			เหมือนเรียมคร่ำร่ำครวญนาน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7725" y="445025"/>
            <a:ext cx="2952450" cy="199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